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6"/>
  </p:notesMasterIdLst>
  <p:sldIdLst>
    <p:sldId id="256" r:id="rId5"/>
  </p:sldIdLst>
  <p:sldSz cx="7556500" cy="10693400"/>
  <p:notesSz cx="9926638" cy="14355763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5F5C"/>
    <a:srgbClr val="9AC445"/>
    <a:srgbClr val="1DB1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886609-3AA4-43FD-A1B0-8337E645122F}" v="1" dt="2025-08-04T07:01:32.775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94"/>
  </p:normalViewPr>
  <p:slideViewPr>
    <p:cSldViewPr>
      <p:cViewPr varScale="1">
        <p:scale>
          <a:sx n="48" d="100"/>
          <a:sy n="48" d="100"/>
        </p:scale>
        <p:origin x="538" y="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jasa Gulje" userId="cb29684a-f2d6-4843-8c1b-0c3fdcdcc09d" providerId="ADAL" clId="{36886609-3AA4-43FD-A1B0-8337E645122F}"/>
    <pc:docChg chg="modSld">
      <pc:chgData name="Tjasa Gulje" userId="cb29684a-f2d6-4843-8c1b-0c3fdcdcc09d" providerId="ADAL" clId="{36886609-3AA4-43FD-A1B0-8337E645122F}" dt="2025-08-04T07:01:32.775" v="0"/>
      <pc:docMkLst>
        <pc:docMk/>
      </pc:docMkLst>
      <pc:sldChg chg="modSp">
        <pc:chgData name="Tjasa Gulje" userId="cb29684a-f2d6-4843-8c1b-0c3fdcdcc09d" providerId="ADAL" clId="{36886609-3AA4-43FD-A1B0-8337E645122F}" dt="2025-08-04T07:01:32.775" v="0"/>
        <pc:sldMkLst>
          <pc:docMk/>
          <pc:sldMk cId="0" sldId="256"/>
        </pc:sldMkLst>
        <pc:spChg chg="mod">
          <ac:chgData name="Tjasa Gulje" userId="cb29684a-f2d6-4843-8c1b-0c3fdcdcc09d" providerId="ADAL" clId="{36886609-3AA4-43FD-A1B0-8337E645122F}" dt="2025-08-04T07:01:32.775" v="0"/>
          <ac:spMkLst>
            <pc:docMk/>
            <pc:sldMk cId="0" sldId="256"/>
            <ac:spMk id="3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718592"/>
          </a:xfrm>
          <a:prstGeom prst="rect">
            <a:avLst/>
          </a:prstGeom>
        </p:spPr>
        <p:txBody>
          <a:bodyPr vert="horz" lIns="132762" tIns="66381" rIns="132762" bIns="66381" rtlCol="0"/>
          <a:lstStyle>
            <a:lvl1pPr algn="l">
              <a:defRPr sz="1700"/>
            </a:lvl1pPr>
          </a:lstStyle>
          <a:p>
            <a:endParaRPr lang="sl-SI"/>
          </a:p>
        </p:txBody>
      </p:sp>
      <p:sp>
        <p:nvSpPr>
          <p:cNvPr id="3" name="Označba mesta datuma 2"/>
          <p:cNvSpPr>
            <a:spLocks noGrp="1"/>
          </p:cNvSpPr>
          <p:nvPr>
            <p:ph type="dt" idx="1"/>
          </p:nvPr>
        </p:nvSpPr>
        <p:spPr>
          <a:xfrm>
            <a:off x="5621696" y="0"/>
            <a:ext cx="4302625" cy="718592"/>
          </a:xfrm>
          <a:prstGeom prst="rect">
            <a:avLst/>
          </a:prstGeom>
        </p:spPr>
        <p:txBody>
          <a:bodyPr vert="horz" lIns="132762" tIns="66381" rIns="132762" bIns="66381" rtlCol="0"/>
          <a:lstStyle>
            <a:lvl1pPr algn="r">
              <a:defRPr sz="1700"/>
            </a:lvl1pPr>
          </a:lstStyle>
          <a:p>
            <a:fld id="{88430DC0-0D20-48D0-99CB-5EFF7A3C6B71}" type="datetimeFigureOut">
              <a:rPr lang="sl-SI" smtClean="0"/>
              <a:t>4. 08. 2025</a:t>
            </a:fld>
            <a:endParaRPr lang="sl-SI"/>
          </a:p>
        </p:txBody>
      </p:sp>
      <p:sp>
        <p:nvSpPr>
          <p:cNvPr id="4" name="Označba mest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3252788" y="1795463"/>
            <a:ext cx="3421062" cy="48434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2762" tIns="66381" rIns="132762" bIns="66381" rtlCol="0" anchor="ctr"/>
          <a:lstStyle/>
          <a:p>
            <a:endParaRPr lang="sl-SI"/>
          </a:p>
        </p:txBody>
      </p:sp>
      <p:sp>
        <p:nvSpPr>
          <p:cNvPr id="5" name="Označba mesta opomb 4"/>
          <p:cNvSpPr>
            <a:spLocks noGrp="1"/>
          </p:cNvSpPr>
          <p:nvPr>
            <p:ph type="body" sz="quarter" idx="3"/>
          </p:nvPr>
        </p:nvSpPr>
        <p:spPr>
          <a:xfrm>
            <a:off x="992201" y="6908124"/>
            <a:ext cx="7942238" cy="5652309"/>
          </a:xfrm>
          <a:prstGeom prst="rect">
            <a:avLst/>
          </a:prstGeom>
        </p:spPr>
        <p:txBody>
          <a:bodyPr vert="horz" lIns="132762" tIns="66381" rIns="132762" bIns="66381" rtlCol="0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značba mesta noge 5"/>
          <p:cNvSpPr>
            <a:spLocks noGrp="1"/>
          </p:cNvSpPr>
          <p:nvPr>
            <p:ph type="ftr" sz="quarter" idx="4"/>
          </p:nvPr>
        </p:nvSpPr>
        <p:spPr>
          <a:xfrm>
            <a:off x="0" y="13637171"/>
            <a:ext cx="4302625" cy="718592"/>
          </a:xfrm>
          <a:prstGeom prst="rect">
            <a:avLst/>
          </a:prstGeom>
        </p:spPr>
        <p:txBody>
          <a:bodyPr vert="horz" lIns="132762" tIns="66381" rIns="132762" bIns="66381" rtlCol="0" anchor="b"/>
          <a:lstStyle>
            <a:lvl1pPr algn="l">
              <a:defRPr sz="1700"/>
            </a:lvl1pPr>
          </a:lstStyle>
          <a:p>
            <a:endParaRPr lang="sl-SI"/>
          </a:p>
        </p:txBody>
      </p:sp>
      <p:sp>
        <p:nvSpPr>
          <p:cNvPr id="7" name="Označba mest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5621696" y="13637171"/>
            <a:ext cx="4302625" cy="718592"/>
          </a:xfrm>
          <a:prstGeom prst="rect">
            <a:avLst/>
          </a:prstGeom>
        </p:spPr>
        <p:txBody>
          <a:bodyPr vert="horz" lIns="132762" tIns="66381" rIns="132762" bIns="66381" rtlCol="0" anchor="b"/>
          <a:lstStyle>
            <a:lvl1pPr algn="r">
              <a:defRPr sz="1700"/>
            </a:lvl1pPr>
          </a:lstStyle>
          <a:p>
            <a:fld id="{8D51282C-7FFA-4F21-AF41-2D80467C9FDF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143176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8/4/2025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8/4/2025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8/4/2025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hyperlink" Target="https://www.ita-slo.eu/it/cyclepromotion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jpeg"/><Relationship Id="rId5" Type="http://schemas.openxmlformats.org/officeDocument/2006/relationships/image" Target="../media/image3.emf"/><Relationship Id="rId4" Type="http://schemas.openxmlformats.org/officeDocument/2006/relationships/hyperlink" Target="http://www.ita-slo.eu/cyclepromo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ika, ki vsebuje besede na prostem, kolo kolesa, okvir kolesa, kolo&#10;&#10;AI-generated content may be incorrect.">
            <a:extLst>
              <a:ext uri="{FF2B5EF4-FFF2-40B4-BE49-F238E27FC236}">
                <a16:creationId xmlns:a16="http://schemas.microsoft.com/office/drawing/2014/main" id="{57BFEABF-6405-C670-4C46-F81ACF4B20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53" y="2146300"/>
            <a:ext cx="6356350" cy="2973331"/>
          </a:xfrm>
          <a:prstGeom prst="rect">
            <a:avLst/>
          </a:prstGeom>
        </p:spPr>
      </p:pic>
      <p:pic>
        <p:nvPicPr>
          <p:cNvPr id="11" name="Picture 10" descr="Slika, ki vsebuje besede besedilo, pisava, posnetek zaslona, vrstica&#10;&#10;AI-generated content may be incorrect.">
            <a:extLst>
              <a:ext uri="{FF2B5EF4-FFF2-40B4-BE49-F238E27FC236}">
                <a16:creationId xmlns:a16="http://schemas.microsoft.com/office/drawing/2014/main" id="{90908889-60C4-C727-5F02-9C30CCF198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535" y="9124370"/>
            <a:ext cx="6708881" cy="870530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81339" y="7131702"/>
            <a:ext cx="6384290" cy="218650"/>
          </a:xfrm>
          <a:prstGeom prst="rect">
            <a:avLst/>
          </a:prstGeom>
          <a:solidFill>
            <a:srgbClr val="D95F5C"/>
          </a:solidFill>
        </p:spPr>
        <p:txBody>
          <a:bodyPr vert="horz" wrap="square" lIns="0" tIns="33655" rIns="0" bIns="0" rtlCol="0">
            <a:spAutoFit/>
          </a:bodyPr>
          <a:lstStyle/>
          <a:p>
            <a:pPr marL="29845" algn="ctr">
              <a:lnSpc>
                <a:spcPct val="100000"/>
              </a:lnSpc>
              <a:spcBef>
                <a:spcPts val="265"/>
              </a:spcBef>
            </a:pPr>
            <a:r>
              <a:rPr lang="it-IT" sz="1200" b="1" u="sng" dirty="0">
                <a:solidFill>
                  <a:schemeClr val="bg1"/>
                </a:solidFill>
                <a:latin typeface="Open Sans"/>
                <a:cs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www.ita-slo.eu/cyclepromotion</a:t>
            </a:r>
            <a:r>
              <a:rPr lang="it-IT" sz="1200" b="1" dirty="0">
                <a:solidFill>
                  <a:schemeClr val="bg1"/>
                </a:solidFill>
                <a:latin typeface="Open Sans"/>
                <a:cs typeface="Open Sans"/>
              </a:rPr>
              <a:t> 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74119" y="7494435"/>
            <a:ext cx="5161531" cy="13978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PARTNER</a:t>
            </a:r>
            <a:r>
              <a:rPr sz="900" b="1" spc="-15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00" b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</a:t>
            </a:r>
            <a:r>
              <a:rPr sz="900" b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00" b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PROGETTO</a:t>
            </a:r>
            <a:r>
              <a:rPr sz="900" b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00" b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</a:t>
            </a:r>
            <a:r>
              <a:rPr sz="900" b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00" b="1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PROJEKTNI</a:t>
            </a:r>
            <a:r>
              <a:rPr sz="900" b="1" i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PARTNERJI</a:t>
            </a:r>
            <a:endParaRPr lang="en-GB" sz="90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LP/VP:</a:t>
            </a:r>
            <a:r>
              <a:rPr lang="sl-SI" sz="900" b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sl-SI" sz="900" kern="100" dirty="0">
                <a:solidFill>
                  <a:srgbClr val="40404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  <a:cs typeface="Open Sans" panose="020B0606030504020204" pitchFamily="34" charset="0"/>
              </a:rPr>
              <a:t>RRA severne Primorske </a:t>
            </a:r>
            <a:r>
              <a:rPr lang="sl-SI" sz="900" kern="100" dirty="0" err="1">
                <a:solidFill>
                  <a:srgbClr val="40404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  <a:cs typeface="Open Sans" panose="020B0606030504020204" pitchFamily="34" charset="0"/>
              </a:rPr>
              <a:t>d.o.o</a:t>
            </a:r>
            <a:r>
              <a:rPr lang="sl-SI" sz="900" kern="100" dirty="0">
                <a:solidFill>
                  <a:srgbClr val="40404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  <a:cs typeface="Open Sans" panose="020B0606030504020204" pitchFamily="34" charset="0"/>
              </a:rPr>
              <a:t>. Nova Gorica</a:t>
            </a:r>
            <a:endParaRPr sz="9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2700" marR="2228215">
              <a:lnSpc>
                <a:spcPct val="100000"/>
              </a:lnSpc>
            </a:pPr>
            <a:r>
              <a:rPr sz="900" b="1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PP2:</a:t>
            </a:r>
            <a:r>
              <a:rPr lang="sl-SI" sz="900" b="1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sl-SI" sz="900" spc="-20" dirty="0" err="1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PromoTurismoFVG</a:t>
            </a:r>
            <a:endParaRPr sz="9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2700" marR="2228215">
              <a:lnSpc>
                <a:spcPct val="100000"/>
              </a:lnSpc>
            </a:pPr>
            <a:r>
              <a:rPr sz="900" b="1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PP3:</a:t>
            </a:r>
            <a:r>
              <a:rPr lang="sl-SI" sz="900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900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Gruppo Europeo di Cooperazione Territoriale “Territorio dei comuni: Comune di Gorizia (I), </a:t>
            </a:r>
            <a:r>
              <a:rPr lang="it-IT" sz="900" spc="-20" dirty="0" err="1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Mestna</a:t>
            </a:r>
            <a:r>
              <a:rPr lang="it-IT" sz="900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900" spc="-20" dirty="0" err="1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občina</a:t>
            </a:r>
            <a:r>
              <a:rPr lang="it-IT" sz="900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Nova Gorica (</a:t>
            </a:r>
            <a:r>
              <a:rPr lang="it-IT" sz="900" spc="-20" dirty="0" err="1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Slo</a:t>
            </a:r>
            <a:r>
              <a:rPr lang="it-IT" sz="900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e </a:t>
            </a:r>
            <a:r>
              <a:rPr lang="it-IT" sz="900" spc="-20" dirty="0" err="1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Občina</a:t>
            </a:r>
            <a:r>
              <a:rPr lang="it-IT" sz="900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900" spc="-20" dirty="0" err="1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Šempeter-Vrtojba</a:t>
            </a:r>
            <a:r>
              <a:rPr lang="it-IT" sz="900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lang="it-IT" sz="900" spc="-20" dirty="0" err="1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Slo</a:t>
            </a:r>
            <a:r>
              <a:rPr lang="it-IT" sz="900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)” </a:t>
            </a:r>
            <a:endParaRPr lang="sl-SI" sz="900" spc="-20" dirty="0">
              <a:solidFill>
                <a:srgbClr val="3C3C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2700" marR="2228215">
              <a:lnSpc>
                <a:spcPct val="100000"/>
              </a:lnSpc>
            </a:pPr>
            <a:r>
              <a:rPr lang="pl-PL" sz="900" b="1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PP4: </a:t>
            </a:r>
            <a:r>
              <a:rPr lang="en-US" sz="900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BSC, </a:t>
            </a:r>
            <a:r>
              <a:rPr lang="en-US" sz="900" spc="-20" dirty="0" err="1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poslovno</a:t>
            </a:r>
            <a:r>
              <a:rPr lang="en-US" sz="900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spc="-20" dirty="0" err="1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podporni</a:t>
            </a:r>
            <a:r>
              <a:rPr lang="en-US" sz="900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center, d.o.o., Kranj – </a:t>
            </a:r>
            <a:r>
              <a:rPr lang="en-US" sz="900" spc="-20" dirty="0" err="1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Regionalna</a:t>
            </a:r>
            <a:r>
              <a:rPr lang="en-US" sz="900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spc="-20" dirty="0" err="1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razvojna</a:t>
            </a:r>
            <a:r>
              <a:rPr lang="en-US" sz="900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spc="-20" dirty="0" err="1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agencija</a:t>
            </a:r>
            <a:r>
              <a:rPr lang="en-US" sz="900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900" spc="-20" dirty="0" err="1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Gorenjske</a:t>
            </a:r>
            <a:endParaRPr lang="sl-SI" sz="900" spc="-20" dirty="0">
              <a:solidFill>
                <a:srgbClr val="3C3C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2700" marR="2228215">
              <a:lnSpc>
                <a:spcPct val="100000"/>
              </a:lnSpc>
            </a:pPr>
            <a:r>
              <a:rPr sz="900" b="1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PP5:</a:t>
            </a:r>
            <a:r>
              <a:rPr lang="sl-SI" sz="900" b="1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sl-SI" sz="900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Goriška Lokalna Energetska Agencija, Nova Gorica</a:t>
            </a:r>
          </a:p>
          <a:p>
            <a:pPr marL="12700" marR="2228215">
              <a:lnSpc>
                <a:spcPct val="100000"/>
              </a:lnSpc>
            </a:pPr>
            <a:r>
              <a:rPr lang="sl-SI" sz="900" b="1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PP6: </a:t>
            </a:r>
            <a:r>
              <a:rPr lang="es-ES" sz="900" spc="-2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GAL CARSO – LAS KRAS S.C.A.R.L.</a:t>
            </a:r>
            <a:endParaRPr sz="9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54450" y="7493608"/>
            <a:ext cx="6043952" cy="982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PARTNER</a:t>
            </a:r>
            <a:r>
              <a:rPr sz="900" b="1" spc="-3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00" b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ASSOCIATI</a:t>
            </a:r>
            <a:r>
              <a:rPr sz="900" b="1" spc="-25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00" b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</a:t>
            </a:r>
            <a:r>
              <a:rPr sz="900" b="1" spc="-25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00" b="1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PRIDRUŽENI</a:t>
            </a:r>
            <a:r>
              <a:rPr sz="900" b="1" i="1" spc="-25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900" b="1" i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PARTNERJI</a:t>
            </a:r>
            <a:endParaRPr sz="9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2700" marR="1940560" algn="l">
              <a:lnSpc>
                <a:spcPct val="100000"/>
              </a:lnSpc>
            </a:pPr>
            <a:r>
              <a:rPr sz="900" b="1" spc="-3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PA1/PPP1:</a:t>
            </a:r>
            <a:r>
              <a:rPr lang="sl-SI" sz="900" b="1" spc="-3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900" spc="-3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Regione Autonoma Friuli Venezia Giulia – Direzione </a:t>
            </a:r>
          </a:p>
          <a:p>
            <a:pPr marL="12700" marR="1940560" algn="l">
              <a:lnSpc>
                <a:spcPct val="100000"/>
              </a:lnSpc>
            </a:pPr>
            <a:r>
              <a:rPr lang="it-IT" sz="900" spc="-3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Centrale infrastrutture e territorio – Servizio infrastrutture di </a:t>
            </a:r>
          </a:p>
          <a:p>
            <a:pPr marL="12700" marR="1940560" algn="l">
              <a:lnSpc>
                <a:spcPct val="100000"/>
              </a:lnSpc>
            </a:pPr>
            <a:r>
              <a:rPr lang="it-IT" sz="900" spc="-3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trasporto e della mobilità sostenibile</a:t>
            </a:r>
            <a:r>
              <a:rPr sz="900" spc="-3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sl-SI" sz="900" spc="-30" dirty="0">
              <a:solidFill>
                <a:srgbClr val="3C3C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2700" marR="1940560" algn="l">
              <a:lnSpc>
                <a:spcPct val="100000"/>
              </a:lnSpc>
            </a:pPr>
            <a:r>
              <a:rPr sz="900" b="1" spc="-3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PA2/PPP2: </a:t>
            </a:r>
            <a:r>
              <a:rPr lang="sl-SI" sz="900" spc="-3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Občina Kobarid</a:t>
            </a:r>
          </a:p>
          <a:p>
            <a:pPr marL="12700" marR="1940560" algn="l">
              <a:lnSpc>
                <a:spcPct val="100000"/>
              </a:lnSpc>
            </a:pPr>
            <a:r>
              <a:rPr sz="900" b="1" spc="-3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PA3/PPP3: </a:t>
            </a:r>
            <a:r>
              <a:rPr lang="sl-SI" sz="900" spc="-3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Kolesarska zveza Slovenije</a:t>
            </a:r>
          </a:p>
          <a:p>
            <a:pPr marL="12700" marR="1940560" algn="l">
              <a:lnSpc>
                <a:spcPct val="100000"/>
              </a:lnSpc>
            </a:pPr>
            <a:r>
              <a:rPr sz="900" b="1" spc="-3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PA4/PPP4:</a:t>
            </a:r>
            <a:r>
              <a:rPr lang="sl-SI" sz="900" b="1" spc="-3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sl-SI" sz="900" spc="-3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Občina Kranjska Gora</a:t>
            </a:r>
            <a:endParaRPr sz="9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75695" y="10173792"/>
            <a:ext cx="575751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</a:t>
            </a:r>
            <a:r>
              <a:rPr sz="800" spc="1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80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</a:t>
            </a:r>
            <a:r>
              <a:rPr sz="800" dirty="0" err="1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rogetto</a:t>
            </a:r>
            <a:r>
              <a:rPr lang="en-GB" sz="800" spc="114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sl-SI" sz="800" spc="-20" dirty="0" err="1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CycleProMotion</a:t>
            </a:r>
            <a:r>
              <a:rPr lang="en-GB" sz="800" spc="114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80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è</a:t>
            </a:r>
            <a:r>
              <a:rPr sz="800" spc="1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80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co-ﬁnanziato</a:t>
            </a:r>
            <a:r>
              <a:rPr sz="800" spc="114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80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dall’Unione</a:t>
            </a:r>
            <a:r>
              <a:rPr sz="800" spc="114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80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europea</a:t>
            </a:r>
            <a:r>
              <a:rPr sz="800" spc="114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80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nell’ambito</a:t>
            </a:r>
            <a:r>
              <a:rPr sz="800" spc="1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80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del</a:t>
            </a:r>
            <a:r>
              <a:rPr sz="800" spc="114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80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Programma</a:t>
            </a:r>
            <a:r>
              <a:rPr sz="800" spc="114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80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Interreg</a:t>
            </a:r>
            <a:r>
              <a:rPr sz="800" spc="114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800" spc="-3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VI-</a:t>
            </a:r>
            <a:r>
              <a:rPr sz="80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sz="800" spc="1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80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Italia-</a:t>
            </a:r>
            <a:r>
              <a:rPr sz="800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Slovenia.</a:t>
            </a:r>
            <a:endParaRPr sz="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sz="800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Projekt</a:t>
            </a:r>
            <a:r>
              <a:rPr sz="800" i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sl-SI" sz="800" i="1" dirty="0" err="1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CycleProMotion</a:t>
            </a:r>
            <a:r>
              <a:rPr sz="800" i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800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soﬁnancira</a:t>
            </a:r>
            <a:r>
              <a:rPr sz="800" i="1" spc="-5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800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Evropska</a:t>
            </a:r>
            <a:r>
              <a:rPr sz="800" i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800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unija</a:t>
            </a:r>
            <a:r>
              <a:rPr sz="800" i="1" spc="-5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800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</a:t>
            </a:r>
            <a:r>
              <a:rPr sz="800" i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800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okviru</a:t>
            </a:r>
            <a:r>
              <a:rPr sz="800" i="1" spc="-5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800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Programa</a:t>
            </a:r>
            <a:r>
              <a:rPr sz="800" i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800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Interreg</a:t>
            </a:r>
            <a:r>
              <a:rPr sz="800" i="1" spc="-5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800" i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VI-</a:t>
            </a:r>
            <a:r>
              <a:rPr sz="800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sz="800" i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800" i="1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Italija-</a:t>
            </a:r>
            <a:r>
              <a:rPr sz="800" i="1" spc="-10" dirty="0">
                <a:solidFill>
                  <a:srgbClr val="3C3C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Slovenija.</a:t>
            </a:r>
            <a:endParaRPr sz="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557184" y="10027688"/>
            <a:ext cx="6418580" cy="0"/>
          </a:xfrm>
          <a:custGeom>
            <a:avLst/>
            <a:gdLst/>
            <a:ahLst/>
            <a:cxnLst/>
            <a:rect l="l" t="t" r="r" b="b"/>
            <a:pathLst>
              <a:path w="6418580">
                <a:moveTo>
                  <a:pt x="0" y="0"/>
                </a:moveTo>
                <a:lnTo>
                  <a:pt x="6418465" y="0"/>
                </a:lnTo>
              </a:path>
            </a:pathLst>
          </a:custGeom>
          <a:ln w="12699">
            <a:solidFill>
              <a:srgbClr val="D95F5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4F5F1C38-D9DF-CF2E-B75E-C0689D6A92A0}"/>
              </a:ext>
            </a:extLst>
          </p:cNvPr>
          <p:cNvSpPr txBox="1"/>
          <p:nvPr/>
        </p:nvSpPr>
        <p:spPr>
          <a:xfrm>
            <a:off x="521719" y="5545772"/>
            <a:ext cx="33327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principali impatti del progetto sono:</a:t>
            </a:r>
            <a:endParaRPr lang="sl-SI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Una strategia comune per la promozione del cicloturismo nell'area transfrontaliera,</a:t>
            </a:r>
            <a:endParaRPr lang="sl-SI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 attività pilota, tra cui la creazione di una rete di 4 stazioni ciclabili intelligenti e un prodotto turistico transfrontaliero che collega le infrastrutture ciclistiche esistenti nell'area transfrontaliera; </a:t>
            </a:r>
            <a:endParaRPr lang="sl-SI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eventi pubblici transfrontalieri organizzati congiuntamente per promuovere la bicicletta.</a:t>
            </a:r>
          </a:p>
        </p:txBody>
      </p: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C47D84F5-CBC7-7525-1E66-BAB86A9DEF98}"/>
              </a:ext>
            </a:extLst>
          </p:cNvPr>
          <p:cNvSpPr txBox="1"/>
          <p:nvPr/>
        </p:nvSpPr>
        <p:spPr>
          <a:xfrm>
            <a:off x="3930650" y="5540071"/>
            <a:ext cx="323431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Glavni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učinki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projekta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skupna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strategija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za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promocijo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kolesarskega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turizma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čezmejnem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območju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pilotni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aktivnosti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vključujeta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vzpostavitev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mreže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4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pametnih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kolesarskih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postaj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čezmejni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turistični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produkt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povezuje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obstoječo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kolesarko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infrastrukturo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čezmejnem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območju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ter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javni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skupno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organizirani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čezmejni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dogodki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za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promocijo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kolesarstva</a:t>
            </a:r>
            <a:r>
              <a:rPr lang="it-IT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44" name="Immagine 43">
            <a:extLst>
              <a:ext uri="{FF2B5EF4-FFF2-40B4-BE49-F238E27FC236}">
                <a16:creationId xmlns:a16="http://schemas.microsoft.com/office/drawing/2014/main" id="{DA71C2A0-18AD-419E-4150-9CD6D291E5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9050" y="784511"/>
            <a:ext cx="490515" cy="490515"/>
          </a:xfrm>
          <a:prstGeom prst="rect">
            <a:avLst/>
          </a:prstGeom>
        </p:spPr>
      </p:pic>
      <p:pic>
        <p:nvPicPr>
          <p:cNvPr id="46" name="Immagine 45">
            <a:extLst>
              <a:ext uri="{FF2B5EF4-FFF2-40B4-BE49-F238E27FC236}">
                <a16:creationId xmlns:a16="http://schemas.microsoft.com/office/drawing/2014/main" id="{865C1B65-BB23-8218-BB83-4D76FCC92F2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307" y="331970"/>
            <a:ext cx="3596977" cy="1280930"/>
          </a:xfrm>
          <a:prstGeom prst="rect">
            <a:avLst/>
          </a:prstGeom>
        </p:spPr>
      </p:pic>
      <p:pic>
        <p:nvPicPr>
          <p:cNvPr id="2" name="Immagine 1">
            <a:hlinkClick r:id="rId7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284" y="8166100"/>
            <a:ext cx="816141" cy="816141"/>
          </a:xfrm>
          <a:prstGeom prst="rect">
            <a:avLst/>
          </a:prstGeom>
        </p:spPr>
      </p:pic>
      <p:sp>
        <p:nvSpPr>
          <p:cNvPr id="29" name="object 29"/>
          <p:cNvSpPr/>
          <p:nvPr/>
        </p:nvSpPr>
        <p:spPr>
          <a:xfrm>
            <a:off x="5036397" y="4602368"/>
            <a:ext cx="1710689" cy="865505"/>
          </a:xfrm>
          <a:custGeom>
            <a:avLst/>
            <a:gdLst/>
            <a:ahLst/>
            <a:cxnLst/>
            <a:rect l="l" t="t" r="r" b="b"/>
            <a:pathLst>
              <a:path w="1710690" h="865504">
                <a:moveTo>
                  <a:pt x="1588643" y="0"/>
                </a:moveTo>
                <a:lnTo>
                  <a:pt x="121793" y="0"/>
                </a:lnTo>
                <a:lnTo>
                  <a:pt x="74387" y="9569"/>
                </a:lnTo>
                <a:lnTo>
                  <a:pt x="35674" y="35667"/>
                </a:lnTo>
                <a:lnTo>
                  <a:pt x="9571" y="74377"/>
                </a:lnTo>
                <a:lnTo>
                  <a:pt x="0" y="121780"/>
                </a:lnTo>
                <a:lnTo>
                  <a:pt x="0" y="743508"/>
                </a:lnTo>
                <a:lnTo>
                  <a:pt x="9571" y="790911"/>
                </a:lnTo>
                <a:lnTo>
                  <a:pt x="35674" y="829621"/>
                </a:lnTo>
                <a:lnTo>
                  <a:pt x="74387" y="855719"/>
                </a:lnTo>
                <a:lnTo>
                  <a:pt x="121793" y="865289"/>
                </a:lnTo>
                <a:lnTo>
                  <a:pt x="1588643" y="865289"/>
                </a:lnTo>
                <a:lnTo>
                  <a:pt x="1636046" y="855719"/>
                </a:lnTo>
                <a:lnTo>
                  <a:pt x="1674755" y="829621"/>
                </a:lnTo>
                <a:lnTo>
                  <a:pt x="1700853" y="790911"/>
                </a:lnTo>
                <a:lnTo>
                  <a:pt x="1710423" y="743508"/>
                </a:lnTo>
                <a:lnTo>
                  <a:pt x="1710423" y="121780"/>
                </a:lnTo>
                <a:lnTo>
                  <a:pt x="1700853" y="74377"/>
                </a:lnTo>
                <a:lnTo>
                  <a:pt x="1674755" y="35667"/>
                </a:lnTo>
                <a:lnTo>
                  <a:pt x="1636046" y="9569"/>
                </a:lnTo>
                <a:lnTo>
                  <a:pt x="1588643" y="0"/>
                </a:lnTo>
                <a:close/>
              </a:path>
            </a:pathLst>
          </a:custGeom>
          <a:solidFill>
            <a:srgbClr val="D95F5C"/>
          </a:solidFill>
        </p:spPr>
        <p:txBody>
          <a:bodyPr wrap="square" lIns="0" tIns="0" rIns="0" bIns="0" rtlCol="0"/>
          <a:lstStyle/>
          <a:p>
            <a:endParaRPr>
              <a:solidFill>
                <a:srgbClr val="1DB1A3"/>
              </a:solidFill>
            </a:endParaRPr>
          </a:p>
        </p:txBody>
      </p:sp>
      <p:grpSp>
        <p:nvGrpSpPr>
          <p:cNvPr id="4" name="Skupina 3">
            <a:extLst>
              <a:ext uri="{FF2B5EF4-FFF2-40B4-BE49-F238E27FC236}">
                <a16:creationId xmlns:a16="http://schemas.microsoft.com/office/drawing/2014/main" id="{F4B474FA-9690-92AA-DA3D-27B96EA7BD75}"/>
              </a:ext>
            </a:extLst>
          </p:cNvPr>
          <p:cNvGrpSpPr/>
          <p:nvPr/>
        </p:nvGrpSpPr>
        <p:grpSpPr>
          <a:xfrm>
            <a:off x="800200" y="4602368"/>
            <a:ext cx="1710689" cy="865505"/>
            <a:chOff x="800200" y="4602368"/>
            <a:chExt cx="1710689" cy="865505"/>
          </a:xfrm>
        </p:grpSpPr>
        <p:sp>
          <p:nvSpPr>
            <p:cNvPr id="27" name="object 27"/>
            <p:cNvSpPr/>
            <p:nvPr/>
          </p:nvSpPr>
          <p:spPr>
            <a:xfrm>
              <a:off x="800200" y="4602368"/>
              <a:ext cx="1710689" cy="865505"/>
            </a:xfrm>
            <a:custGeom>
              <a:avLst/>
              <a:gdLst/>
              <a:ahLst/>
              <a:cxnLst/>
              <a:rect l="l" t="t" r="r" b="b"/>
              <a:pathLst>
                <a:path w="1710689" h="865504">
                  <a:moveTo>
                    <a:pt x="1588643" y="0"/>
                  </a:moveTo>
                  <a:lnTo>
                    <a:pt x="121793" y="0"/>
                  </a:lnTo>
                  <a:lnTo>
                    <a:pt x="74387" y="9569"/>
                  </a:lnTo>
                  <a:lnTo>
                    <a:pt x="35674" y="35667"/>
                  </a:lnTo>
                  <a:lnTo>
                    <a:pt x="9571" y="74377"/>
                  </a:lnTo>
                  <a:lnTo>
                    <a:pt x="0" y="121780"/>
                  </a:lnTo>
                  <a:lnTo>
                    <a:pt x="0" y="743508"/>
                  </a:lnTo>
                  <a:lnTo>
                    <a:pt x="9571" y="790911"/>
                  </a:lnTo>
                  <a:lnTo>
                    <a:pt x="35674" y="829621"/>
                  </a:lnTo>
                  <a:lnTo>
                    <a:pt x="74387" y="855719"/>
                  </a:lnTo>
                  <a:lnTo>
                    <a:pt x="121793" y="865289"/>
                  </a:lnTo>
                  <a:lnTo>
                    <a:pt x="1588643" y="865289"/>
                  </a:lnTo>
                  <a:lnTo>
                    <a:pt x="1636046" y="855719"/>
                  </a:lnTo>
                  <a:lnTo>
                    <a:pt x="1674755" y="829621"/>
                  </a:lnTo>
                  <a:lnTo>
                    <a:pt x="1700853" y="790911"/>
                  </a:lnTo>
                  <a:lnTo>
                    <a:pt x="1710423" y="743508"/>
                  </a:lnTo>
                  <a:lnTo>
                    <a:pt x="1710423" y="121780"/>
                  </a:lnTo>
                  <a:lnTo>
                    <a:pt x="1700853" y="74377"/>
                  </a:lnTo>
                  <a:lnTo>
                    <a:pt x="1674755" y="35667"/>
                  </a:lnTo>
                  <a:lnTo>
                    <a:pt x="1636046" y="9569"/>
                  </a:lnTo>
                  <a:lnTo>
                    <a:pt x="1588643" y="0"/>
                  </a:lnTo>
                  <a:close/>
                </a:path>
              </a:pathLst>
            </a:custGeom>
            <a:solidFill>
              <a:srgbClr val="D95F5C"/>
            </a:solidFill>
          </p:spPr>
          <p:txBody>
            <a:bodyPr wrap="square" lIns="0" tIns="0" rIns="0" bIns="0" rtlCol="0"/>
            <a:lstStyle/>
            <a:p>
              <a:endParaRPr dirty="0">
                <a:solidFill>
                  <a:srgbClr val="1DB1A3"/>
                </a:solidFill>
              </a:endParaRPr>
            </a:p>
          </p:txBody>
        </p:sp>
        <p:sp>
          <p:nvSpPr>
            <p:cNvPr id="28" name="object 28"/>
            <p:cNvSpPr txBox="1"/>
            <p:nvPr/>
          </p:nvSpPr>
          <p:spPr>
            <a:xfrm>
              <a:off x="1035050" y="4659376"/>
              <a:ext cx="1185714" cy="75148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sz="1200" b="1" dirty="0">
                  <a:solidFill>
                    <a:srgbClr val="FFFFFF"/>
                  </a:solidFill>
                  <a:latin typeface="Open Sans Semibold"/>
                  <a:cs typeface="Open Sans Semibold"/>
                </a:rPr>
                <a:t>Budget</a:t>
              </a:r>
              <a:r>
                <a:rPr sz="1200" b="1" spc="-25" dirty="0">
                  <a:solidFill>
                    <a:srgbClr val="FFFFFF"/>
                  </a:solidFill>
                  <a:latin typeface="Open Sans Semibold"/>
                  <a:cs typeface="Open Sans Semibold"/>
                </a:rPr>
                <a:t> </a:t>
              </a:r>
              <a:r>
                <a:rPr sz="1200" b="1" spc="-10" dirty="0">
                  <a:solidFill>
                    <a:srgbClr val="FFFFFF"/>
                  </a:solidFill>
                  <a:latin typeface="Open Sans Semibold"/>
                  <a:cs typeface="Open Sans Semibold"/>
                </a:rPr>
                <a:t>totale</a:t>
              </a:r>
              <a:endParaRPr sz="1200" dirty="0">
                <a:latin typeface="Open Sans Semibold"/>
                <a:cs typeface="Open Sans Semibold"/>
              </a:endParaRPr>
            </a:p>
            <a:p>
              <a:pPr marL="21590" algn="ctr">
                <a:lnSpc>
                  <a:spcPct val="100000"/>
                </a:lnSpc>
              </a:pPr>
              <a:r>
                <a:rPr sz="1200" b="1" i="1" dirty="0" err="1">
                  <a:solidFill>
                    <a:srgbClr val="FFFFFF"/>
                  </a:solidFill>
                  <a:latin typeface="Open Sans SemiBold"/>
                  <a:cs typeface="Open Sans SemiBold"/>
                </a:rPr>
                <a:t>Skupni</a:t>
              </a:r>
              <a:r>
                <a:rPr sz="1200" b="1" i="1" spc="-40" dirty="0">
                  <a:solidFill>
                    <a:srgbClr val="FFFFFF"/>
                  </a:solidFill>
                  <a:latin typeface="Open Sans SemiBold"/>
                  <a:cs typeface="Open Sans SemiBold"/>
                </a:rPr>
                <a:t> </a:t>
              </a:r>
              <a:r>
                <a:rPr sz="1200" b="1" i="1" spc="-10" dirty="0" err="1">
                  <a:solidFill>
                    <a:srgbClr val="FFFFFF"/>
                  </a:solidFill>
                  <a:latin typeface="Open Sans SemiBold"/>
                  <a:cs typeface="Open Sans SemiBold"/>
                </a:rPr>
                <a:t>znesek</a:t>
              </a:r>
              <a:br>
                <a:rPr lang="sl-SI" sz="1200" b="1" i="1" spc="-10" dirty="0">
                  <a:solidFill>
                    <a:srgbClr val="FFFFFF"/>
                  </a:solidFill>
                  <a:latin typeface="Open Sans SemiBold"/>
                  <a:cs typeface="Open Sans SemiBold"/>
                </a:rPr>
              </a:br>
              <a:endParaRPr lang="sl-SI" sz="1200" b="1" i="1" spc="-10" dirty="0">
                <a:solidFill>
                  <a:srgbClr val="FFFFFF"/>
                </a:solidFill>
                <a:latin typeface="Open Sans SemiBold"/>
                <a:cs typeface="Open Sans SemiBold"/>
              </a:endParaRPr>
            </a:p>
            <a:p>
              <a:pPr marL="21590" algn="ctr">
                <a:lnSpc>
                  <a:spcPct val="100000"/>
                </a:lnSpc>
              </a:pPr>
              <a:r>
                <a:rPr lang="en-GB" sz="1200" b="1" i="1" spc="-10" dirty="0">
                  <a:solidFill>
                    <a:srgbClr val="FFFFFF"/>
                  </a:solidFill>
                  <a:latin typeface="Open Sans SemiBold"/>
                  <a:cs typeface="Open Sans SemiBold"/>
                </a:rPr>
                <a:t>€ </a:t>
              </a:r>
              <a:r>
                <a:rPr lang="sl-SI" sz="1200" b="1" i="1" spc="-10" dirty="0">
                  <a:solidFill>
                    <a:srgbClr val="FFFFFF"/>
                  </a:solidFill>
                  <a:latin typeface="Open Sans SemiBold"/>
                  <a:cs typeface="Open Sans SemiBold"/>
                </a:rPr>
                <a:t>1.332.</a:t>
              </a:r>
              <a:r>
                <a:rPr lang="en-GB" sz="1200" b="1" i="1" spc="-10" dirty="0">
                  <a:solidFill>
                    <a:srgbClr val="FFFFFF"/>
                  </a:solidFill>
                  <a:latin typeface="Open Sans SemiBold"/>
                  <a:cs typeface="Open Sans SemiBold"/>
                </a:rPr>
                <a:t>831</a:t>
              </a:r>
              <a:r>
                <a:rPr lang="sl-SI" sz="1200" b="1" i="1" spc="-10" dirty="0">
                  <a:solidFill>
                    <a:srgbClr val="FFFFFF"/>
                  </a:solidFill>
                  <a:latin typeface="Open Sans SemiBold"/>
                  <a:cs typeface="Open Sans SemiBold"/>
                </a:rPr>
                <a:t>,</a:t>
              </a:r>
              <a:r>
                <a:rPr lang="en-GB" sz="1200" b="1" i="1" spc="-10" dirty="0">
                  <a:solidFill>
                    <a:srgbClr val="FFFFFF"/>
                  </a:solidFill>
                  <a:latin typeface="Open Sans SemiBold"/>
                  <a:cs typeface="Open Sans SemiBold"/>
                </a:rPr>
                <a:t>80</a:t>
              </a:r>
              <a:endParaRPr sz="1200" dirty="0">
                <a:latin typeface="Open Sans SemiBold"/>
                <a:cs typeface="Open Sans SemiBold"/>
              </a:endParaRPr>
            </a:p>
          </p:txBody>
        </p:sp>
      </p:grp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4821CF53-3722-939C-D8E3-E36FD743856B}"/>
              </a:ext>
            </a:extLst>
          </p:cNvPr>
          <p:cNvGrpSpPr/>
          <p:nvPr/>
        </p:nvGrpSpPr>
        <p:grpSpPr>
          <a:xfrm>
            <a:off x="2924784" y="4602368"/>
            <a:ext cx="1710689" cy="865505"/>
            <a:chOff x="2924784" y="4602368"/>
            <a:chExt cx="1710689" cy="865505"/>
          </a:xfrm>
        </p:grpSpPr>
        <p:sp>
          <p:nvSpPr>
            <p:cNvPr id="31" name="object 31"/>
            <p:cNvSpPr/>
            <p:nvPr/>
          </p:nvSpPr>
          <p:spPr>
            <a:xfrm>
              <a:off x="2924784" y="4602368"/>
              <a:ext cx="1710689" cy="865505"/>
            </a:xfrm>
            <a:custGeom>
              <a:avLst/>
              <a:gdLst/>
              <a:ahLst/>
              <a:cxnLst/>
              <a:rect l="l" t="t" r="r" b="b"/>
              <a:pathLst>
                <a:path w="1710689" h="865504">
                  <a:moveTo>
                    <a:pt x="1588643" y="0"/>
                  </a:moveTo>
                  <a:lnTo>
                    <a:pt x="121793" y="0"/>
                  </a:lnTo>
                  <a:lnTo>
                    <a:pt x="74387" y="9569"/>
                  </a:lnTo>
                  <a:lnTo>
                    <a:pt x="35674" y="35667"/>
                  </a:lnTo>
                  <a:lnTo>
                    <a:pt x="9571" y="74377"/>
                  </a:lnTo>
                  <a:lnTo>
                    <a:pt x="0" y="121780"/>
                  </a:lnTo>
                  <a:lnTo>
                    <a:pt x="0" y="743508"/>
                  </a:lnTo>
                  <a:lnTo>
                    <a:pt x="9571" y="790911"/>
                  </a:lnTo>
                  <a:lnTo>
                    <a:pt x="35674" y="829621"/>
                  </a:lnTo>
                  <a:lnTo>
                    <a:pt x="74387" y="855719"/>
                  </a:lnTo>
                  <a:lnTo>
                    <a:pt x="121793" y="865289"/>
                  </a:lnTo>
                  <a:lnTo>
                    <a:pt x="1588643" y="865289"/>
                  </a:lnTo>
                  <a:lnTo>
                    <a:pt x="1636046" y="855719"/>
                  </a:lnTo>
                  <a:lnTo>
                    <a:pt x="1674755" y="829621"/>
                  </a:lnTo>
                  <a:lnTo>
                    <a:pt x="1700853" y="790911"/>
                  </a:lnTo>
                  <a:lnTo>
                    <a:pt x="1710423" y="743508"/>
                  </a:lnTo>
                  <a:lnTo>
                    <a:pt x="1710423" y="121780"/>
                  </a:lnTo>
                  <a:lnTo>
                    <a:pt x="1700853" y="74377"/>
                  </a:lnTo>
                  <a:lnTo>
                    <a:pt x="1674755" y="35667"/>
                  </a:lnTo>
                  <a:lnTo>
                    <a:pt x="1636046" y="9569"/>
                  </a:lnTo>
                  <a:lnTo>
                    <a:pt x="1588643" y="0"/>
                  </a:lnTo>
                  <a:close/>
                </a:path>
              </a:pathLst>
            </a:custGeom>
            <a:solidFill>
              <a:srgbClr val="D95F5C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rgbClr val="1DB1A3"/>
                </a:solidFill>
              </a:endParaRPr>
            </a:p>
          </p:txBody>
        </p:sp>
        <p:sp>
          <p:nvSpPr>
            <p:cNvPr id="32" name="object 32"/>
            <p:cNvSpPr txBox="1"/>
            <p:nvPr/>
          </p:nvSpPr>
          <p:spPr>
            <a:xfrm>
              <a:off x="3024947" y="4653294"/>
              <a:ext cx="1483055" cy="75148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 indent="-635" algn="ctr">
                <a:lnSpc>
                  <a:spcPct val="100000"/>
                </a:lnSpc>
                <a:spcBef>
                  <a:spcPts val="100"/>
                </a:spcBef>
              </a:pPr>
              <a:r>
                <a:rPr sz="1200" b="1" dirty="0">
                  <a:solidFill>
                    <a:srgbClr val="FFFFFF"/>
                  </a:solidFill>
                  <a:latin typeface="Open Sans Semibold"/>
                  <a:cs typeface="Open Sans Semibold"/>
                </a:rPr>
                <a:t>Budget</a:t>
              </a:r>
              <a:r>
                <a:rPr sz="1200" b="1" spc="-25" dirty="0">
                  <a:solidFill>
                    <a:srgbClr val="FFFFFF"/>
                  </a:solidFill>
                  <a:latin typeface="Open Sans Semibold"/>
                  <a:cs typeface="Open Sans Semibold"/>
                </a:rPr>
                <a:t> </a:t>
              </a:r>
              <a:r>
                <a:rPr sz="1200" b="1" spc="-20" dirty="0">
                  <a:solidFill>
                    <a:srgbClr val="FFFFFF"/>
                  </a:solidFill>
                  <a:latin typeface="Open Sans Semibold"/>
                  <a:cs typeface="Open Sans Semibold"/>
                </a:rPr>
                <a:t>FESR </a:t>
              </a:r>
              <a:r>
                <a:rPr sz="1200" b="1" i="1" spc="-10" dirty="0" err="1">
                  <a:solidFill>
                    <a:srgbClr val="FFFFFF"/>
                  </a:solidFill>
                  <a:latin typeface="Open Sans SemiBold"/>
                  <a:cs typeface="Open Sans SemiBold"/>
                </a:rPr>
                <a:t>Soﬁnanciranje</a:t>
              </a:r>
              <a:r>
                <a:rPr sz="1200" b="1" i="1" spc="-10" dirty="0">
                  <a:solidFill>
                    <a:srgbClr val="FFFFFF"/>
                  </a:solidFill>
                  <a:latin typeface="Open Sans SemiBold"/>
                  <a:cs typeface="Open Sans SemiBold"/>
                </a:rPr>
                <a:t> </a:t>
              </a:r>
              <a:r>
                <a:rPr sz="1200" b="1" i="1" spc="-20" dirty="0">
                  <a:solidFill>
                    <a:srgbClr val="FFFFFF"/>
                  </a:solidFill>
                  <a:latin typeface="Open Sans SemiBold"/>
                  <a:cs typeface="Open Sans SemiBold"/>
                </a:rPr>
                <a:t>ESRR</a:t>
              </a:r>
              <a:br>
                <a:rPr lang="sl-SI" sz="1200" b="1" i="1" spc="-20" dirty="0">
                  <a:solidFill>
                    <a:srgbClr val="FFFFFF"/>
                  </a:solidFill>
                  <a:latin typeface="Open Sans SemiBold"/>
                  <a:cs typeface="Open Sans SemiBold"/>
                </a:rPr>
              </a:br>
              <a:br>
                <a:rPr lang="sl-SI" sz="1200" b="1" i="1" spc="-20" dirty="0">
                  <a:solidFill>
                    <a:srgbClr val="FFFFFF"/>
                  </a:solidFill>
                  <a:latin typeface="Open Sans SemiBold"/>
                  <a:cs typeface="Open Sans SemiBold"/>
                </a:rPr>
              </a:br>
              <a:r>
                <a:rPr lang="en-GB" sz="1200" b="1" i="1" spc="-20" dirty="0">
                  <a:solidFill>
                    <a:srgbClr val="FFFFFF"/>
                  </a:solidFill>
                  <a:latin typeface="Open Sans SemiBold"/>
                  <a:cs typeface="Open Sans SemiBold"/>
                </a:rPr>
                <a:t>€ </a:t>
              </a:r>
              <a:r>
                <a:rPr lang="sl-SI" sz="1200" b="1" i="1" spc="-20" dirty="0">
                  <a:solidFill>
                    <a:srgbClr val="FFFFFF"/>
                  </a:solidFill>
                  <a:latin typeface="Open Sans SemiBold"/>
                  <a:cs typeface="Open Sans SemiBold"/>
                </a:rPr>
                <a:t>373.706,23</a:t>
              </a:r>
              <a:endParaRPr sz="1200" dirty="0">
                <a:latin typeface="Open Sans SemiBold"/>
                <a:cs typeface="Open Sans SemiBold"/>
              </a:endParaRPr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5077028" y="4655745"/>
            <a:ext cx="160645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it-IT" sz="1200" b="1" dirty="0">
                <a:solidFill>
                  <a:srgbClr val="FFFFFF"/>
                </a:solidFill>
                <a:latin typeface="Open Sans Semibold"/>
                <a:cs typeface="Open Sans Semibold"/>
              </a:rPr>
              <a:t>Durata</a:t>
            </a:r>
            <a:r>
              <a:rPr lang="it-IT" sz="1200" b="1" spc="-70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lang="it-IT" sz="1200" b="1" spc="-25" dirty="0">
                <a:solidFill>
                  <a:srgbClr val="FFFFFF"/>
                </a:solidFill>
                <a:latin typeface="Open Sans Semibold"/>
                <a:cs typeface="Open Sans Semibold"/>
              </a:rPr>
              <a:t>del </a:t>
            </a:r>
            <a:r>
              <a:rPr lang="it-IT" sz="1200" b="1" spc="-10" dirty="0">
                <a:solidFill>
                  <a:srgbClr val="FFFFFF"/>
                </a:solidFill>
                <a:latin typeface="Open Sans Semibold"/>
                <a:cs typeface="Open Sans Semibold"/>
              </a:rPr>
              <a:t>progetto</a:t>
            </a:r>
            <a:r>
              <a:rPr lang="it-IT" sz="1200" b="1" spc="500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lang="it-IT" sz="1200" b="1" i="1" dirty="0" err="1">
                <a:solidFill>
                  <a:srgbClr val="FFFFFF"/>
                </a:solidFill>
                <a:latin typeface="Open Sans SemiBold"/>
                <a:cs typeface="Open Sans SemiBold"/>
              </a:rPr>
              <a:t>Čas</a:t>
            </a:r>
            <a:r>
              <a:rPr lang="it-IT" sz="1200" b="1" i="1" spc="-10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lang="it-IT" sz="1200" b="1" i="1" spc="-10" dirty="0" err="1">
                <a:solidFill>
                  <a:srgbClr val="FFFFFF"/>
                </a:solidFill>
                <a:latin typeface="Open Sans SemiBold"/>
                <a:cs typeface="Open Sans SemiBold"/>
              </a:rPr>
              <a:t>izvajanja</a:t>
            </a:r>
            <a:r>
              <a:rPr lang="it-IT" sz="1200" b="1" i="1" spc="-10" dirty="0">
                <a:solidFill>
                  <a:srgbClr val="FFFFFF"/>
                </a:solidFill>
                <a:latin typeface="Open Sans SemiBold"/>
                <a:cs typeface="Open Sans SemiBold"/>
              </a:rPr>
              <a:t> </a:t>
            </a:r>
            <a:r>
              <a:rPr lang="it-IT" sz="1200" b="1" i="1" spc="-10" dirty="0" err="1">
                <a:solidFill>
                  <a:srgbClr val="FFFFFF"/>
                </a:solidFill>
                <a:latin typeface="Open Sans SemiBold"/>
                <a:cs typeface="Open Sans SemiBold"/>
              </a:rPr>
              <a:t>projekta</a:t>
            </a:r>
            <a:br>
              <a:rPr lang="it-IT" sz="1200" b="1" i="1" spc="-10" dirty="0">
                <a:solidFill>
                  <a:srgbClr val="FFFFFF"/>
                </a:solidFill>
                <a:latin typeface="Open Sans SemiBold"/>
                <a:cs typeface="Open Sans SemiBold"/>
              </a:rPr>
            </a:br>
            <a:br>
              <a:rPr lang="it-IT" sz="1200" b="1" i="1" spc="-10" dirty="0">
                <a:solidFill>
                  <a:srgbClr val="FFFFFF"/>
                </a:solidFill>
                <a:latin typeface="Open Sans SemiBold"/>
                <a:cs typeface="Open Sans SemiBold"/>
              </a:rPr>
            </a:br>
            <a:r>
              <a:rPr lang="it-IT" sz="1200" b="1" i="1" spc="-10" dirty="0">
                <a:solidFill>
                  <a:srgbClr val="FFFFFF"/>
                </a:solidFill>
                <a:latin typeface="Open Sans SemiBold"/>
                <a:cs typeface="Open Sans SemiBold"/>
              </a:rPr>
              <a:t>6. 2025 – 11. 2027</a:t>
            </a:r>
            <a:endParaRPr lang="it-IT" sz="1200" dirty="0">
              <a:latin typeface="Open Sans SemiBold"/>
              <a:cs typeface="Open Sans SemiBold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0075" y="1612900"/>
            <a:ext cx="6356350" cy="1036181"/>
          </a:xfrm>
          <a:prstGeom prst="rect">
            <a:avLst/>
          </a:prstGeom>
          <a:solidFill>
            <a:srgbClr val="D95F5C"/>
          </a:solidFill>
        </p:spPr>
        <p:txBody>
          <a:bodyPr vert="horz" wrap="square" lIns="0" tIns="83820" rIns="0" bIns="0" rtlCol="0">
            <a:spAutoFit/>
          </a:bodyPr>
          <a:lstStyle/>
          <a:p>
            <a:pPr marL="125095">
              <a:lnSpc>
                <a:spcPct val="100000"/>
              </a:lnSpc>
              <a:spcBef>
                <a:spcPts val="660"/>
              </a:spcBef>
            </a:pPr>
            <a:r>
              <a:rPr lang="it-IT" sz="1400" b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PROMOZIONE DEL TURISMO SOSTENIBILE IN BICICLETTA NELL’AREA TRANSFRONTALIERA ITALIA-SLOVENIA</a:t>
            </a:r>
          </a:p>
          <a:p>
            <a:pPr marL="125095">
              <a:lnSpc>
                <a:spcPct val="100000"/>
              </a:lnSpc>
              <a:spcBef>
                <a:spcPts val="660"/>
              </a:spcBef>
            </a:pPr>
            <a:r>
              <a:rPr lang="it-IT" sz="1400" b="1" i="1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SPODBUJANJE TRAJNOSTNEGA KOLESARSKEGA TURIZMA NA ČEZMEJNEM OBMOČJU ITALIJA-SLOVENIJA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5B2790-A628-2564-9B5B-26796068408F}"/>
              </a:ext>
            </a:extLst>
          </p:cNvPr>
          <p:cNvSpPr txBox="1"/>
          <p:nvPr/>
        </p:nvSpPr>
        <p:spPr>
          <a:xfrm rot="16200000">
            <a:off x="6199519" y="3158866"/>
            <a:ext cx="1295401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Photo: www.vipavskadolina.si</a:t>
            </a:r>
            <a:endParaRPr lang="en-SI" sz="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erde giallo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isarna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3be59e3-129f-4f51-bcce-a0522aded1aa" xsi:nil="true"/>
    <lcf76f155ced4ddcb4097134ff3c332f xmlns="199fa24c-2fee-4553-b628-48744fee9eb8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E21B0183A1BD24CBD3448666495680E" ma:contentTypeVersion="16" ma:contentTypeDescription="Creare un nuovo documento." ma:contentTypeScope="" ma:versionID="e0e466c1b957d431f9f51ebb51b58834">
  <xsd:schema xmlns:xsd="http://www.w3.org/2001/XMLSchema" xmlns:xs="http://www.w3.org/2001/XMLSchema" xmlns:p="http://schemas.microsoft.com/office/2006/metadata/properties" xmlns:ns2="199fa24c-2fee-4553-b628-48744fee9eb8" xmlns:ns3="93be59e3-129f-4f51-bcce-a0522aded1aa" targetNamespace="http://schemas.microsoft.com/office/2006/metadata/properties" ma:root="true" ma:fieldsID="63228b499453929bd5af7eaf226e2757" ns2:_="" ns3:_="">
    <xsd:import namespace="199fa24c-2fee-4553-b628-48744fee9eb8"/>
    <xsd:import namespace="93be59e3-129f-4f51-bcce-a0522aded1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fa24c-2fee-4553-b628-48744fee9eb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aae7c482-cb11-48fe-baf6-c7c41126a26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be59e3-129f-4f51-bcce-a0522aded1aa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ff71396d-1a93-4535-90bd-8032c279f3d4}" ma:internalName="TaxCatchAll" ma:showField="CatchAllData" ma:web="93be59e3-129f-4f51-bcce-a0522aded1a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7A93F10-3C2C-49B2-8BA5-EF326151E381}">
  <ds:schemaRefs>
    <ds:schemaRef ds:uri="http://purl.org/dc/terms/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D710A66-CB21-44FF-BBE9-9686F9156C5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429D7C6-7361-4E3E-86E2-479BF7E47293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9000</TotalTime>
  <Words>350</Words>
  <Application>Microsoft Office PowerPoint</Application>
  <PresentationFormat>Custom</PresentationFormat>
  <Paragraphs>33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Open Sans</vt:lpstr>
      <vt:lpstr>Open Sans SemiBold</vt:lpstr>
      <vt:lpstr>Open Sans SemiBold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Giordano Luigi</dc:creator>
  <cp:lastModifiedBy>Tjasa Gulje</cp:lastModifiedBy>
  <cp:revision>19</cp:revision>
  <cp:lastPrinted>2025-07-03T11:06:20Z</cp:lastPrinted>
  <dcterms:created xsi:type="dcterms:W3CDTF">2024-05-08T14:20:50Z</dcterms:created>
  <dcterms:modified xsi:type="dcterms:W3CDTF">2025-08-04T07:01:43Z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2024-05-08T00:00:00Z</vt:filetime>
  </property>
  <property fmtid="{D5CDD505-2E9C-101B-9397-08002B2CF9AE}" pid="3" name="Creator">
    <vt:lpwstr>Adobe Illustrator 28.2 (Macintosh)</vt:lpwstr>
  </property>
  <property fmtid="{D5CDD505-2E9C-101B-9397-08002B2CF9AE}" pid="4" name="LastSaved">
    <vt:filetime>2024-05-08T00:00:00Z</vt:filetime>
  </property>
  <property fmtid="{D5CDD505-2E9C-101B-9397-08002B2CF9AE}" pid="5" name="Producer">
    <vt:lpwstr>Adobe PDF library 17.00</vt:lpwstr>
  </property>
  <property fmtid="{D5CDD505-2E9C-101B-9397-08002B2CF9AE}" pid="6" name="ContentTypeId">
    <vt:lpwstr>0x0101009E21B0183A1BD24CBD3448666495680E</vt:lpwstr>
  </property>
</Properties>
</file>